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1"/>
  </p:handoutMasterIdLst>
  <p:sldIdLst>
    <p:sldId id="256" r:id="rId3"/>
    <p:sldId id="263" r:id="rId5"/>
    <p:sldId id="264" r:id="rId6"/>
    <p:sldId id="269" r:id="rId7"/>
    <p:sldId id="331" r:id="rId8"/>
    <p:sldId id="270" r:id="rId9"/>
    <p:sldId id="258" r:id="rId10"/>
    <p:sldId id="439" r:id="rId11"/>
    <p:sldId id="440" r:id="rId12"/>
    <p:sldId id="363" r:id="rId13"/>
    <p:sldId id="259" r:id="rId14"/>
    <p:sldId id="275" r:id="rId15"/>
    <p:sldId id="286" r:id="rId16"/>
    <p:sldId id="446" r:id="rId17"/>
    <p:sldId id="276" r:id="rId18"/>
    <p:sldId id="285" r:id="rId19"/>
    <p:sldId id="384" r:id="rId20"/>
  </p:sldIdLst>
  <p:sldSz cx="12192000" cy="6858000"/>
  <p:notesSz cx="9144000" cy="6858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192"/>
      </p:cViewPr>
      <p:guideLst>
        <p:guide orient="horz" pos="206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76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6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6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6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6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845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1.xml"/><Relationship Id="rId2" Type="http://schemas.openxmlformats.org/officeDocument/2006/relationships/image" Target="../media/image5.png"/><Relationship Id="rId1" Type="http://schemas.openxmlformats.org/officeDocument/2006/relationships/tags" Target="../tags/tag7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5"/>
          </p:nvPr>
        </p:nvSpPr>
        <p:spPr>
          <a:xfrm>
            <a:off x="1013460" y="2269490"/>
            <a:ext cx="10563860" cy="3980180"/>
          </a:xfrm>
        </p:spPr>
        <p:txBody>
          <a:bodyPr/>
          <a:lstStyle/>
          <a:p>
            <a:r>
              <a:rPr lang="en-US" altLang="zh-CN">
                <a:solidFill>
                  <a:srgbClr val="FF0000"/>
                </a:solidFill>
              </a:rPr>
              <a:t>                    </a:t>
            </a:r>
            <a:r>
              <a:rPr lang="en-US" altLang="zh-CN" sz="4800">
                <a:solidFill>
                  <a:srgbClr val="FF0000"/>
                </a:solidFill>
              </a:rPr>
              <a:t>             2.</a:t>
            </a:r>
            <a:r>
              <a:rPr lang="zh-CN" altLang="en-US" sz="4800">
                <a:solidFill>
                  <a:srgbClr val="FF0000"/>
                </a:solidFill>
              </a:rPr>
              <a:t>姓氏歌</a:t>
            </a:r>
            <a:endParaRPr lang="zh-CN" altLang="en-US" sz="48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9925" y="688975"/>
            <a:ext cx="7558405" cy="4322445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6626" name="组合 7"/>
          <p:cNvGrpSpPr/>
          <p:nvPr/>
        </p:nvGrpSpPr>
        <p:grpSpPr>
          <a:xfrm>
            <a:off x="1124797" y="956098"/>
            <a:ext cx="9779000" cy="3002069"/>
            <a:chOff x="1151978" y="766480"/>
            <a:chExt cx="7334250" cy="2251551"/>
          </a:xfrm>
        </p:grpSpPr>
        <p:sp>
          <p:nvSpPr>
            <p:cNvPr id="26635" name="TextBox 11"/>
            <p:cNvSpPr txBox="1"/>
            <p:nvPr/>
          </p:nvSpPr>
          <p:spPr>
            <a:xfrm>
              <a:off x="1313308" y="1140019"/>
              <a:ext cx="4764087" cy="4995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中   国 姓    氏  有  很多，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151978" y="766480"/>
              <a:ext cx="4849812" cy="3733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zhōnɡ ɡuó xìnɡ shì yǒu hěn duō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637" name="TextBox 13"/>
            <p:cNvSpPr txBox="1"/>
            <p:nvPr/>
          </p:nvSpPr>
          <p:spPr>
            <a:xfrm>
              <a:off x="1331365" y="1859156"/>
              <a:ext cx="7154863" cy="495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赵、钱、孙、李，周、吴、郑、王，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51978" y="1485617"/>
              <a:ext cx="6389687" cy="376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zh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à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o  qi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á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  sūn   lǐ   zhōu   wú  zhènɡ w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á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1185316" y="2518445"/>
              <a:ext cx="7154862" cy="499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诸葛、 东 方，上    官、欧阳</a:t>
              </a:r>
              <a:r>
                <a:rPr kumimoji="0" lang="en-US" altLang="zh-CN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……</a:t>
              </a:r>
              <a:endParaRPr kumimoji="0" lang="en-US" altLang="zh-CN" sz="3735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85315" y="2224281"/>
              <a:ext cx="6389688" cy="3762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zhū ɡě   dōnɡf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ā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 sh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à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 ɡu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ā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  ōu y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á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" name="燕尾形箭头 8"/>
          <p:cNvSpPr/>
          <p:nvPr/>
        </p:nvSpPr>
        <p:spPr>
          <a:xfrm>
            <a:off x="9233535" y="2448561"/>
            <a:ext cx="1151467" cy="590551"/>
          </a:xfrm>
          <a:prstGeom prst="notchedRightArrow">
            <a:avLst/>
          </a:prstGeom>
          <a:solidFill>
            <a:srgbClr val="FF00FF"/>
          </a:solidFill>
          <a:ln w="158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24585" y="2378076"/>
            <a:ext cx="7912100" cy="7175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85002" y="2120265"/>
            <a:ext cx="996315" cy="145415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lvl="0" eaLnBrk="1" hangingPunct="1"/>
            <a:r>
              <a:rPr lang="zh-CN" altLang="en-US" sz="5335" b="1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rPr>
              <a:t>单姓</a:t>
            </a:r>
            <a:endParaRPr lang="zh-CN" altLang="en-US" sz="5335" b="1">
              <a:solidFill>
                <a:srgbClr val="00B05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13933" y="3958167"/>
            <a:ext cx="1136650" cy="23698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诸葛</a:t>
            </a:r>
            <a:endParaRPr kumimoji="0" lang="en-US" altLang="zh-CN" sz="3735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东方</a:t>
            </a:r>
            <a:endParaRPr kumimoji="0" lang="en-US" altLang="zh-CN" sz="3735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上官</a:t>
            </a:r>
            <a:endParaRPr kumimoji="0" lang="en-US" altLang="zh-CN" sz="3735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欧阳</a:t>
            </a:r>
            <a:endParaRPr kumimoji="0" lang="zh-CN" altLang="en-US" sz="3735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13" name="右大括号 12"/>
          <p:cNvSpPr/>
          <p:nvPr/>
        </p:nvSpPr>
        <p:spPr>
          <a:xfrm>
            <a:off x="2832100" y="4102100"/>
            <a:ext cx="480484" cy="2275417"/>
          </a:xfrm>
          <a:prstGeom prst="rightBrac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5217" y="4696884"/>
            <a:ext cx="1545590" cy="904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sz="5335" b="1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rPr>
              <a:t>复姓</a:t>
            </a:r>
            <a:endParaRPr lang="zh-CN" altLang="en-US" sz="5335" b="1">
              <a:solidFill>
                <a:srgbClr val="00B05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6626" name="组合 7"/>
          <p:cNvGrpSpPr/>
          <p:nvPr/>
        </p:nvGrpSpPr>
        <p:grpSpPr>
          <a:xfrm>
            <a:off x="1097492" y="956098"/>
            <a:ext cx="9779000" cy="3001434"/>
            <a:chOff x="1151978" y="766480"/>
            <a:chExt cx="7334250" cy="2251075"/>
          </a:xfrm>
        </p:grpSpPr>
        <p:sp>
          <p:nvSpPr>
            <p:cNvPr id="26635" name="TextBox 11"/>
            <p:cNvSpPr txBox="1"/>
            <p:nvPr/>
          </p:nvSpPr>
          <p:spPr>
            <a:xfrm>
              <a:off x="1313308" y="1140019"/>
              <a:ext cx="4764087" cy="4995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中   国 姓    氏  有  很多，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151978" y="766480"/>
              <a:ext cx="4849812" cy="3733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zhōnɡ ɡuó xìnɡ shì yǒu hěn duō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637" name="TextBox 13"/>
            <p:cNvSpPr txBox="1"/>
            <p:nvPr/>
          </p:nvSpPr>
          <p:spPr>
            <a:xfrm>
              <a:off x="1331365" y="1859156"/>
              <a:ext cx="7154863" cy="495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赵、钱、孙、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李，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周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、吴、郑、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王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1323428" y="2517969"/>
              <a:ext cx="7154862" cy="499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诸葛、 东 方，上    </a:t>
              </a: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官</a:t>
              </a: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、欧阳</a:t>
              </a:r>
              <a:r>
                <a:rPr kumimoji="0" lang="en-US" altLang="zh-CN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……</a:t>
              </a:r>
              <a:endParaRPr kumimoji="0" lang="en-US" altLang="zh-CN" sz="3735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24940" y="4291330"/>
            <a:ext cx="507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赵          走   走字旁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24940" y="5147310"/>
            <a:ext cx="507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钱          钅    金字旁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99860" y="5147310"/>
            <a:ext cx="507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accent1"/>
                </a:solidFill>
              </a:rPr>
              <a:t>钢  铁  针  铝</a:t>
            </a:r>
            <a:endParaRPr lang="zh-CN" altLang="en-US" sz="360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447155" y="4597400"/>
            <a:ext cx="50749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00">
                <a:solidFill>
                  <a:schemeClr val="bg1"/>
                </a:solidFill>
              </a:rPr>
              <a:t>gāng   tiě   zhēn   lǚ</a:t>
            </a:r>
            <a:r>
              <a:rPr lang="zh-CN" altLang="en-US" sz="3600">
                <a:solidFill>
                  <a:srgbClr val="FF0000"/>
                </a:solidFill>
              </a:rPr>
              <a:t>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1124797" y="1914948"/>
            <a:ext cx="8519583" cy="5016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zh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à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o  qi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  sūn   lǐ   zhōu   wú  zhènɡ w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</a:t>
            </a:r>
            <a:endParaRPr kumimoji="0" lang="zh-CN" altLang="en-US" sz="26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1169246" y="2899833"/>
            <a:ext cx="8519584" cy="5016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zhū ɡě   dōnɡf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ā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 sh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à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 ɡu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ā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  ōu y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</a:t>
            </a:r>
            <a:endParaRPr kumimoji="0" lang="zh-CN" altLang="en-US" sz="26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26626" name="组合 7"/>
          <p:cNvGrpSpPr/>
          <p:nvPr/>
        </p:nvGrpSpPr>
        <p:grpSpPr>
          <a:xfrm>
            <a:off x="1080347" y="956098"/>
            <a:ext cx="9779000" cy="3001434"/>
            <a:chOff x="1151978" y="766480"/>
            <a:chExt cx="7334250" cy="2251075"/>
          </a:xfrm>
        </p:grpSpPr>
        <p:sp>
          <p:nvSpPr>
            <p:cNvPr id="26635" name="TextBox 11"/>
            <p:cNvSpPr txBox="1"/>
            <p:nvPr/>
          </p:nvSpPr>
          <p:spPr>
            <a:xfrm>
              <a:off x="1313308" y="1140019"/>
              <a:ext cx="4764087" cy="4995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中   国 姓    氏  有  很多，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151978" y="766480"/>
              <a:ext cx="4849812" cy="3733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zhōnɡ ɡuó xìnɡ shì yǒu hěn duō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637" name="TextBox 13"/>
            <p:cNvSpPr txBox="1"/>
            <p:nvPr/>
          </p:nvSpPr>
          <p:spPr>
            <a:xfrm>
              <a:off x="1331365" y="1859156"/>
              <a:ext cx="7154863" cy="4957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赵、钱、孙、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李，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周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、吴、郑、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王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1323428" y="2517969"/>
              <a:ext cx="7154862" cy="499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诸葛、 东 方，上    </a:t>
              </a: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官</a:t>
              </a:r>
              <a:r>
                <a:rPr kumimoji="0" lang="zh-CN" altLang="en-US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rPr>
                <a:t>、欧阳</a:t>
              </a:r>
              <a:r>
                <a:rPr kumimoji="0" lang="en-US" altLang="zh-CN" sz="373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……</a:t>
              </a:r>
              <a:endParaRPr kumimoji="0" lang="en-US" altLang="zh-CN" sz="3735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424940" y="4893310"/>
            <a:ext cx="85197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</a:rPr>
              <a:t>子</a:t>
            </a:r>
            <a:r>
              <a:rPr lang="zh-CN" altLang="en-US" sz="3600">
                <a:solidFill>
                  <a:srgbClr val="FF0000"/>
                </a:solidFill>
              </a:rPr>
              <a:t>孙  孙</a:t>
            </a:r>
            <a:r>
              <a:rPr lang="zh-CN" altLang="en-US" sz="3600">
                <a:solidFill>
                  <a:schemeClr val="bg1"/>
                </a:solidFill>
              </a:rPr>
              <a:t>女</a:t>
            </a:r>
            <a:r>
              <a:rPr lang="zh-CN" altLang="en-US" sz="3600">
                <a:solidFill>
                  <a:srgbClr val="FF0000"/>
                </a:solidFill>
              </a:rPr>
              <a:t>  </a:t>
            </a:r>
            <a:r>
              <a:rPr lang="zh-CN" altLang="en-US" sz="3600">
                <a:solidFill>
                  <a:schemeClr val="bg1"/>
                </a:solidFill>
              </a:rPr>
              <a:t> 上</a:t>
            </a:r>
            <a:r>
              <a:rPr lang="zh-CN" altLang="en-US" sz="3600">
                <a:solidFill>
                  <a:srgbClr val="FF0000"/>
                </a:solidFill>
              </a:rPr>
              <a:t>周  周</a:t>
            </a:r>
            <a:r>
              <a:rPr lang="zh-CN" altLang="en-US" sz="3600">
                <a:solidFill>
                  <a:schemeClr val="bg1"/>
                </a:solidFill>
              </a:rPr>
              <a:t>末</a:t>
            </a:r>
            <a:r>
              <a:rPr lang="zh-CN" altLang="en-US" sz="3600">
                <a:solidFill>
                  <a:srgbClr val="FF0000"/>
                </a:solidFill>
              </a:rPr>
              <a:t>  </a:t>
            </a:r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chemeClr val="bg1"/>
                </a:solidFill>
              </a:rPr>
              <a:t>姓</a:t>
            </a:r>
            <a:r>
              <a:rPr lang="zh-CN" altLang="en-US" sz="3600">
                <a:solidFill>
                  <a:srgbClr val="FF0000"/>
                </a:solidFill>
              </a:rPr>
              <a:t>王   </a:t>
            </a:r>
            <a:r>
              <a:rPr lang="zh-CN" altLang="en-US" sz="3600">
                <a:solidFill>
                  <a:schemeClr val="bg1"/>
                </a:solidFill>
              </a:rPr>
              <a:t>大</a:t>
            </a:r>
            <a:r>
              <a:rPr lang="zh-CN" altLang="en-US" sz="3600">
                <a:solidFill>
                  <a:srgbClr val="FF0000"/>
                </a:solidFill>
              </a:rPr>
              <a:t>王   官</a:t>
            </a:r>
            <a:r>
              <a:rPr lang="zh-CN" altLang="en-US" sz="3600">
                <a:solidFill>
                  <a:schemeClr val="bg1"/>
                </a:solidFill>
              </a:rPr>
              <a:t>员  当</a:t>
            </a:r>
            <a:r>
              <a:rPr lang="zh-CN" altLang="en-US" sz="3600">
                <a:solidFill>
                  <a:srgbClr val="FF0000"/>
                </a:solidFill>
              </a:rPr>
              <a:t>官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1169246" y="2899833"/>
            <a:ext cx="8519584" cy="5016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zhū ɡě   dōnɡf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ā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 sh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à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 ɡu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ā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  ōu y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</a:t>
            </a:r>
            <a:endParaRPr kumimoji="0" lang="zh-CN" altLang="en-US" sz="26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1124797" y="1914948"/>
            <a:ext cx="8519583" cy="5016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zh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à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o  qi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  sūn   lǐ   zhōu   wú  zhènɡ w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665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</a:t>
            </a:r>
            <a:endParaRPr kumimoji="0" lang="zh-CN" altLang="en-US" sz="26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08100" y="402590"/>
            <a:ext cx="957580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姓       氏 </a:t>
            </a:r>
            <a:r>
              <a:rPr lang="zh-CN" altLang="en-US" sz="6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李   张       古       吴    赵   钱     孙       周    </a:t>
            </a: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  </a:t>
            </a:r>
            <a:r>
              <a:rPr lang="zh-CN" altLang="en-US" sz="6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r>
              <a:rPr lang="zh-CN" altLang="en-US" sz="36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609600" y="457200"/>
            <a:ext cx="10972800" cy="408623"/>
          </a:xfrm>
          <a:prstGeom prst="flowChartAlternateProcess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8439" name="AutoShape 11"/>
          <p:cNvSpPr>
            <a:spLocks noChangeArrowheads="1"/>
          </p:cNvSpPr>
          <p:nvPr/>
        </p:nvSpPr>
        <p:spPr bwMode="auto">
          <a:xfrm>
            <a:off x="508000" y="533400"/>
            <a:ext cx="204383" cy="387191"/>
          </a:xfrm>
          <a:prstGeom prst="flowChartAlternateProcess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40" name="AutoShape 12"/>
          <p:cNvSpPr>
            <a:spLocks noChangeArrowheads="1"/>
          </p:cNvSpPr>
          <p:nvPr/>
        </p:nvSpPr>
        <p:spPr bwMode="auto">
          <a:xfrm>
            <a:off x="609600" y="457200"/>
            <a:ext cx="204383" cy="387191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41" name="Line 13"/>
          <p:cNvSpPr>
            <a:spLocks noChangeShapeType="1"/>
          </p:cNvSpPr>
          <p:nvPr/>
        </p:nvSpPr>
        <p:spPr bwMode="auto">
          <a:xfrm flipH="1">
            <a:off x="2641600" y="4419600"/>
            <a:ext cx="101600" cy="1828800"/>
          </a:xfrm>
          <a:prstGeom prst="line">
            <a:avLst/>
          </a:prstGeom>
          <a:noFill/>
          <a:ln w="9525">
            <a:noFill/>
            <a:rou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8442" name="Line 14"/>
          <p:cNvSpPr>
            <a:spLocks noChangeShapeType="1"/>
          </p:cNvSpPr>
          <p:nvPr/>
        </p:nvSpPr>
        <p:spPr bwMode="auto">
          <a:xfrm flipH="1" flipV="1">
            <a:off x="2540000" y="4191000"/>
            <a:ext cx="101600" cy="76200"/>
          </a:xfrm>
          <a:prstGeom prst="line">
            <a:avLst/>
          </a:prstGeom>
          <a:noFill/>
          <a:ln w="9525">
            <a:noFill/>
            <a:rou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18443" name="Line 15"/>
          <p:cNvSpPr>
            <a:spLocks noChangeShapeType="1"/>
          </p:cNvSpPr>
          <p:nvPr/>
        </p:nvSpPr>
        <p:spPr bwMode="auto">
          <a:xfrm flipH="1">
            <a:off x="2743200" y="4267200"/>
            <a:ext cx="0" cy="0"/>
          </a:xfrm>
          <a:prstGeom prst="line">
            <a:avLst/>
          </a:prstGeom>
          <a:noFill/>
          <a:ln w="9525">
            <a:noFill/>
            <a:rou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2" name="Group 17"/>
          <p:cNvGrpSpPr/>
          <p:nvPr/>
        </p:nvGrpSpPr>
        <p:grpSpPr>
          <a:xfrm>
            <a:off x="4267200" y="2057400"/>
            <a:ext cx="1117600" cy="2971800"/>
            <a:chOff x="0" y="0"/>
            <a:chExt cx="528" cy="1872"/>
          </a:xfrm>
        </p:grpSpPr>
        <p:sp>
          <p:nvSpPr>
            <p:cNvPr id="18477" name="Oval 18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solidFill>
              <a:srgbClr val="CC66FF"/>
            </a:solidFill>
            <a:ln w="25400">
              <a:solidFill>
                <a:srgbClr val="9933FF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solidFill>
                    <a:srgbClr val="FFFF66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古</a:t>
              </a:r>
              <a:endParaRPr lang="zh-CN" altLang="en-US" sz="4000" b="1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78" name="Line 19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9933FF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3" name="Group 20"/>
          <p:cNvGrpSpPr/>
          <p:nvPr/>
        </p:nvGrpSpPr>
        <p:grpSpPr>
          <a:xfrm>
            <a:off x="2438400" y="3429000"/>
            <a:ext cx="1085851" cy="2971800"/>
            <a:chOff x="0" y="0"/>
            <a:chExt cx="513" cy="1872"/>
          </a:xfrm>
        </p:grpSpPr>
        <p:sp>
          <p:nvSpPr>
            <p:cNvPr id="18475" name="Oval 21"/>
            <p:cNvSpPr>
              <a:spLocks noChangeArrowheads="1"/>
            </p:cNvSpPr>
            <p:nvPr/>
          </p:nvSpPr>
          <p:spPr bwMode="auto">
            <a:xfrm>
              <a:off x="0" y="0"/>
              <a:ext cx="513" cy="627"/>
            </a:xfrm>
            <a:prstGeom prst="ellipse">
              <a:avLst/>
            </a:prstGeom>
            <a:solidFill>
              <a:srgbClr val="FFCC00"/>
            </a:solidFill>
            <a:ln w="25400">
              <a:solidFill>
                <a:srgbClr val="FFFF66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solidFill>
                    <a:srgbClr val="0033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张</a:t>
              </a:r>
              <a:endParaRPr lang="zh-CN" altLang="en-US" sz="4000" b="1">
                <a:solidFill>
                  <a:srgbClr val="003300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76" name="Line 22"/>
            <p:cNvSpPr>
              <a:spLocks noChangeShapeType="1"/>
            </p:cNvSpPr>
            <p:nvPr/>
          </p:nvSpPr>
          <p:spPr bwMode="auto">
            <a:xfrm flipH="1">
              <a:off x="240" y="624"/>
              <a:ext cx="0" cy="1248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" name="Group 23"/>
          <p:cNvGrpSpPr/>
          <p:nvPr/>
        </p:nvGrpSpPr>
        <p:grpSpPr>
          <a:xfrm>
            <a:off x="5283200" y="2743200"/>
            <a:ext cx="1117600" cy="2971800"/>
            <a:chOff x="0" y="0"/>
            <a:chExt cx="528" cy="1872"/>
          </a:xfrm>
        </p:grpSpPr>
        <p:sp>
          <p:nvSpPr>
            <p:cNvPr id="18473" name="Oval 24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solidFill>
              <a:srgbClr val="993366"/>
            </a:solidFill>
            <a:ln w="25400">
              <a:solidFill>
                <a:srgbClr val="CC99FF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solidFill>
                    <a:srgbClr val="FFFF66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吴</a:t>
              </a:r>
              <a:endParaRPr lang="zh-CN" altLang="en-US" sz="4000" b="1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74" name="Line 25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25400">
              <a:solidFill>
                <a:srgbClr val="CC99FF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6604000" y="1447800"/>
            <a:ext cx="1219200" cy="2971800"/>
            <a:chOff x="0" y="0"/>
            <a:chExt cx="528" cy="1872"/>
          </a:xfrm>
        </p:grpSpPr>
        <p:sp>
          <p:nvSpPr>
            <p:cNvPr id="18471" name="Oval 27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solidFill>
              <a:srgbClr val="FF3399"/>
            </a:solidFill>
            <a:ln w="25400">
              <a:solidFill>
                <a:srgbClr val="80008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什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72" name="Line 28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946400" y="1219200"/>
            <a:ext cx="1117600" cy="2971800"/>
            <a:chOff x="0" y="0"/>
            <a:chExt cx="528" cy="1872"/>
          </a:xfrm>
        </p:grpSpPr>
        <p:sp>
          <p:nvSpPr>
            <p:cNvPr id="18469" name="Oval 30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FFFF"/>
                </a:gs>
              </a:gsLst>
              <a:lin ang="5400000" scaled="1"/>
            </a:gradFill>
            <a:ln w="25400">
              <a:solidFill>
                <a:srgbClr val="00008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氏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70" name="Line 31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7" name="Group 35"/>
          <p:cNvGrpSpPr/>
          <p:nvPr/>
        </p:nvGrpSpPr>
        <p:grpSpPr>
          <a:xfrm>
            <a:off x="6299200" y="3810001"/>
            <a:ext cx="1117600" cy="2525713"/>
            <a:chOff x="0" y="0"/>
            <a:chExt cx="528" cy="1939"/>
          </a:xfrm>
        </p:grpSpPr>
        <p:sp>
          <p:nvSpPr>
            <p:cNvPr id="18465" name="Oval 36"/>
            <p:cNvSpPr>
              <a:spLocks noChangeArrowheads="1"/>
            </p:cNvSpPr>
            <p:nvPr/>
          </p:nvSpPr>
          <p:spPr bwMode="auto">
            <a:xfrm>
              <a:off x="0" y="0"/>
              <a:ext cx="528" cy="76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3CCFF"/>
                </a:gs>
              </a:gsLst>
              <a:lin ang="5400000" scaled="1"/>
            </a:gradFill>
            <a:ln w="25400">
              <a:solidFill>
                <a:srgbClr val="00CCFF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双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66" name="Line 37"/>
            <p:cNvSpPr>
              <a:spLocks noChangeShapeType="1"/>
            </p:cNvSpPr>
            <p:nvPr/>
          </p:nvSpPr>
          <p:spPr bwMode="auto">
            <a:xfrm flipH="1">
              <a:off x="288" y="691"/>
              <a:ext cx="0" cy="1248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8" name="Group 38"/>
          <p:cNvGrpSpPr/>
          <p:nvPr/>
        </p:nvGrpSpPr>
        <p:grpSpPr>
          <a:xfrm>
            <a:off x="3556000" y="3124200"/>
            <a:ext cx="1219200" cy="2971800"/>
            <a:chOff x="0" y="0"/>
            <a:chExt cx="528" cy="1872"/>
          </a:xfrm>
        </p:grpSpPr>
        <p:sp>
          <p:nvSpPr>
            <p:cNvPr id="18463" name="Oval 39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solidFill>
              <a:srgbClr val="FF6600"/>
            </a:solidFill>
            <a:ln w="25400">
              <a:solidFill>
                <a:srgbClr val="FF000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李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64" name="Line 40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9" name="Group 41"/>
          <p:cNvGrpSpPr/>
          <p:nvPr/>
        </p:nvGrpSpPr>
        <p:grpSpPr>
          <a:xfrm>
            <a:off x="1625600" y="2438400"/>
            <a:ext cx="1117600" cy="2971800"/>
            <a:chOff x="0" y="0"/>
            <a:chExt cx="528" cy="1872"/>
          </a:xfrm>
        </p:grpSpPr>
        <p:sp>
          <p:nvSpPr>
            <p:cNvPr id="18461" name="Oval 42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gradFill rotWithShape="0">
              <a:gsLst>
                <a:gs pos="0">
                  <a:srgbClr val="CC66FF"/>
                </a:gs>
                <a:gs pos="100000">
                  <a:schemeClr val="bg1"/>
                </a:gs>
              </a:gsLst>
              <a:lin ang="5400000" scaled="1"/>
            </a:gradFill>
            <a:ln w="25400">
              <a:solidFill>
                <a:srgbClr val="80008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姓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62" name="Line 43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7416801" y="3048001"/>
            <a:ext cx="1214967" cy="2970213"/>
            <a:chOff x="0" y="0"/>
            <a:chExt cx="526" cy="1872"/>
          </a:xfrm>
        </p:grpSpPr>
        <p:sp>
          <p:nvSpPr>
            <p:cNvPr id="18459" name="Oval 45"/>
            <p:cNvSpPr>
              <a:spLocks noChangeArrowheads="1"/>
            </p:cNvSpPr>
            <p:nvPr/>
          </p:nvSpPr>
          <p:spPr bwMode="auto">
            <a:xfrm>
              <a:off x="0" y="0"/>
              <a:ext cx="526" cy="627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399FF"/>
                </a:gs>
              </a:gsLst>
              <a:lin ang="5400000" scaled="1"/>
            </a:gradFill>
            <a:ln w="25400">
              <a:solidFill>
                <a:srgbClr val="3366FF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么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8460" name="Line 46"/>
            <p:cNvSpPr>
              <a:spLocks noChangeShapeType="1"/>
            </p:cNvSpPr>
            <p:nvPr/>
          </p:nvSpPr>
          <p:spPr bwMode="auto">
            <a:xfrm flipH="1">
              <a:off x="287" y="624"/>
              <a:ext cx="0" cy="1248"/>
            </a:xfrm>
            <a:prstGeom prst="line">
              <a:avLst/>
            </a:prstGeom>
            <a:noFill/>
            <a:ln w="9525">
              <a:solidFill>
                <a:srgbClr val="3366FF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18456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074400" y="6248400"/>
            <a:ext cx="609600" cy="369332"/>
          </a:xfrm>
          <a:prstGeom prst="actionButtonEnd">
            <a:avLst/>
          </a:prstGeom>
          <a:noFill/>
          <a:ln w="9525">
            <a:solidFill>
              <a:schemeClr val="tx1"/>
            </a:solidFill>
            <a:miter lim="800000"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38" name="Group 26"/>
          <p:cNvGrpSpPr/>
          <p:nvPr/>
        </p:nvGrpSpPr>
        <p:grpSpPr>
          <a:xfrm>
            <a:off x="8556171" y="3886200"/>
            <a:ext cx="1219200" cy="2971800"/>
            <a:chOff x="0" y="0"/>
            <a:chExt cx="528" cy="1872"/>
          </a:xfrm>
        </p:grpSpPr>
        <p:sp>
          <p:nvSpPr>
            <p:cNvPr id="39" name="Oval 27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solidFill>
              <a:srgbClr val="FF3399"/>
            </a:solidFill>
            <a:ln w="25400">
              <a:solidFill>
                <a:srgbClr val="80008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赵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0" name="Line 28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80008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4" name="Group 20"/>
          <p:cNvGrpSpPr/>
          <p:nvPr/>
        </p:nvGrpSpPr>
        <p:grpSpPr>
          <a:xfrm>
            <a:off x="7932057" y="954315"/>
            <a:ext cx="1085851" cy="2971800"/>
            <a:chOff x="0" y="0"/>
            <a:chExt cx="513" cy="1872"/>
          </a:xfrm>
        </p:grpSpPr>
        <p:sp>
          <p:nvSpPr>
            <p:cNvPr id="45" name="Oval 21"/>
            <p:cNvSpPr>
              <a:spLocks noChangeArrowheads="1"/>
            </p:cNvSpPr>
            <p:nvPr/>
          </p:nvSpPr>
          <p:spPr bwMode="auto">
            <a:xfrm>
              <a:off x="0" y="0"/>
              <a:ext cx="513" cy="627"/>
            </a:xfrm>
            <a:prstGeom prst="ellipse">
              <a:avLst/>
            </a:prstGeom>
            <a:solidFill>
              <a:srgbClr val="FFCC00"/>
            </a:solidFill>
            <a:ln w="25400">
              <a:solidFill>
                <a:srgbClr val="FFFF66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solidFill>
                    <a:srgbClr val="0033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孙</a:t>
              </a:r>
              <a:endParaRPr lang="zh-CN" altLang="en-US" sz="4000" b="1">
                <a:solidFill>
                  <a:srgbClr val="003300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6" name="Line 22"/>
            <p:cNvSpPr>
              <a:spLocks noChangeShapeType="1"/>
            </p:cNvSpPr>
            <p:nvPr/>
          </p:nvSpPr>
          <p:spPr bwMode="auto">
            <a:xfrm flipH="1">
              <a:off x="240" y="624"/>
              <a:ext cx="0" cy="1248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47" name="Group 35"/>
          <p:cNvGrpSpPr/>
          <p:nvPr/>
        </p:nvGrpSpPr>
        <p:grpSpPr>
          <a:xfrm>
            <a:off x="8585200" y="2162630"/>
            <a:ext cx="1117600" cy="2525713"/>
            <a:chOff x="0" y="0"/>
            <a:chExt cx="528" cy="1939"/>
          </a:xfrm>
        </p:grpSpPr>
        <p:sp>
          <p:nvSpPr>
            <p:cNvPr id="48" name="Oval 36"/>
            <p:cNvSpPr>
              <a:spLocks noChangeArrowheads="1"/>
            </p:cNvSpPr>
            <p:nvPr/>
          </p:nvSpPr>
          <p:spPr bwMode="auto">
            <a:xfrm>
              <a:off x="0" y="0"/>
              <a:ext cx="528" cy="76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33CCFF"/>
                </a:gs>
              </a:gsLst>
              <a:lin ang="5400000" scaled="1"/>
            </a:gradFill>
            <a:ln w="25400">
              <a:solidFill>
                <a:srgbClr val="00CCFF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钱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9" name="Line 37"/>
            <p:cNvSpPr>
              <a:spLocks noChangeShapeType="1"/>
            </p:cNvSpPr>
            <p:nvPr/>
          </p:nvSpPr>
          <p:spPr bwMode="auto">
            <a:xfrm flipH="1">
              <a:off x="288" y="691"/>
              <a:ext cx="0" cy="1248"/>
            </a:xfrm>
            <a:prstGeom prst="line">
              <a:avLst/>
            </a:prstGeom>
            <a:noFill/>
            <a:ln w="25400">
              <a:solidFill>
                <a:srgbClr val="00CCFF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3" name="Group 29"/>
          <p:cNvGrpSpPr/>
          <p:nvPr/>
        </p:nvGrpSpPr>
        <p:grpSpPr>
          <a:xfrm>
            <a:off x="9833428" y="1168400"/>
            <a:ext cx="1117600" cy="2971800"/>
            <a:chOff x="0" y="0"/>
            <a:chExt cx="528" cy="1872"/>
          </a:xfrm>
        </p:grpSpPr>
        <p:sp>
          <p:nvSpPr>
            <p:cNvPr id="54" name="Oval 30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gradFill rotWithShape="0">
              <a:gsLst>
                <a:gs pos="0">
                  <a:srgbClr val="FF6600"/>
                </a:gs>
                <a:gs pos="100000">
                  <a:srgbClr val="FFFFFF"/>
                </a:gs>
              </a:gsLst>
              <a:lin ang="5400000" scaled="1"/>
            </a:gradFill>
            <a:ln w="25400">
              <a:solidFill>
                <a:srgbClr val="00008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周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55" name="Line 31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00008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6" name="Group 20"/>
          <p:cNvGrpSpPr/>
          <p:nvPr/>
        </p:nvGrpSpPr>
        <p:grpSpPr>
          <a:xfrm>
            <a:off x="9601200" y="3145971"/>
            <a:ext cx="1085851" cy="2971800"/>
            <a:chOff x="0" y="0"/>
            <a:chExt cx="513" cy="1872"/>
          </a:xfrm>
        </p:grpSpPr>
        <p:sp>
          <p:nvSpPr>
            <p:cNvPr id="57" name="Oval 21"/>
            <p:cNvSpPr>
              <a:spLocks noChangeArrowheads="1"/>
            </p:cNvSpPr>
            <p:nvPr/>
          </p:nvSpPr>
          <p:spPr bwMode="auto">
            <a:xfrm>
              <a:off x="0" y="0"/>
              <a:ext cx="513" cy="627"/>
            </a:xfrm>
            <a:prstGeom prst="ellipse">
              <a:avLst/>
            </a:prstGeom>
            <a:solidFill>
              <a:srgbClr val="FFCC00"/>
            </a:solidFill>
            <a:ln w="25400">
              <a:solidFill>
                <a:srgbClr val="FFFF66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solidFill>
                    <a:srgbClr val="003300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官</a:t>
              </a:r>
              <a:endParaRPr lang="zh-CN" altLang="en-US" sz="4000" b="1">
                <a:solidFill>
                  <a:srgbClr val="003300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58" name="Line 22"/>
            <p:cNvSpPr>
              <a:spLocks noChangeShapeType="1"/>
            </p:cNvSpPr>
            <p:nvPr/>
          </p:nvSpPr>
          <p:spPr bwMode="auto">
            <a:xfrm flipH="1">
              <a:off x="240" y="624"/>
              <a:ext cx="0" cy="1248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  <p:grpSp>
        <p:nvGrpSpPr>
          <p:cNvPr id="59" name="Group 38"/>
          <p:cNvGrpSpPr/>
          <p:nvPr/>
        </p:nvGrpSpPr>
        <p:grpSpPr>
          <a:xfrm>
            <a:off x="573314" y="1186543"/>
            <a:ext cx="1219200" cy="2971800"/>
            <a:chOff x="0" y="0"/>
            <a:chExt cx="528" cy="1872"/>
          </a:xfrm>
        </p:grpSpPr>
        <p:sp>
          <p:nvSpPr>
            <p:cNvPr id="60" name="Oval 39"/>
            <p:cNvSpPr>
              <a:spLocks noChangeArrowheads="1"/>
            </p:cNvSpPr>
            <p:nvPr/>
          </p:nvSpPr>
          <p:spPr bwMode="auto">
            <a:xfrm>
              <a:off x="0" y="0"/>
              <a:ext cx="528" cy="627"/>
            </a:xfrm>
            <a:prstGeom prst="ellipse">
              <a:avLst/>
            </a:prstGeom>
            <a:solidFill>
              <a:srgbClr val="FF6600"/>
            </a:solidFill>
            <a:ln w="25400">
              <a:solidFill>
                <a:srgbClr val="FF0000"/>
              </a:solidFill>
              <a:rou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4000" b="1" smtClean="0">
                  <a:latin typeface="华文中宋" panose="02010600040101010101" pitchFamily="2" charset="-122"/>
                  <a:ea typeface="华文中宋" panose="02010600040101010101" pitchFamily="2" charset="-122"/>
                </a:rPr>
                <a:t>王</a:t>
              </a:r>
              <a:endParaRPr lang="zh-CN" altLang="en-US" sz="4000" b="1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61" name="Line 40"/>
            <p:cNvSpPr>
              <a:spLocks noChangeShapeType="1"/>
            </p:cNvSpPr>
            <p:nvPr/>
          </p:nvSpPr>
          <p:spPr bwMode="auto">
            <a:xfrm flipH="1">
              <a:off x="288" y="624"/>
              <a:ext cx="0" cy="1248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</a:ln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180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18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bbb004[1]"/>
          <p:cNvPicPr>
            <a:picLocks noChangeAspect="1"/>
          </p:cNvPicPr>
          <p:nvPr/>
        </p:nvPicPr>
        <p:blipFill>
          <a:blip r:embed="rId1"/>
          <a:srcRect t="7684" b="5258"/>
          <a:stretch>
            <a:fillRect/>
          </a:stretch>
        </p:blipFill>
        <p:spPr>
          <a:xfrm>
            <a:off x="-13335" y="22225"/>
            <a:ext cx="12218670" cy="68135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93545" y="958215"/>
            <a:ext cx="949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1.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3545" y="4046220"/>
            <a:ext cx="949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2.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39100" y="2209165"/>
            <a:ext cx="348297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FF0000"/>
                </a:solidFill>
              </a:rPr>
              <a:t>读准字音</a:t>
            </a:r>
            <a:endParaRPr lang="zh-CN" altLang="en-US" sz="4800">
              <a:solidFill>
                <a:srgbClr val="FF0000"/>
              </a:solidFill>
            </a:endParaRPr>
          </a:p>
          <a:p>
            <a:r>
              <a:rPr lang="zh-CN" altLang="en-US" sz="4800">
                <a:solidFill>
                  <a:srgbClr val="FF0000"/>
                </a:solidFill>
              </a:rPr>
              <a:t>读通句子</a:t>
            </a:r>
            <a:endParaRPr lang="zh-CN" altLang="en-US" sz="4800">
              <a:solidFill>
                <a:srgbClr val="FF0000"/>
              </a:solidFill>
            </a:endParaRPr>
          </a:p>
          <a:p>
            <a:r>
              <a:rPr lang="zh-CN" altLang="en-US" sz="4800">
                <a:solidFill>
                  <a:srgbClr val="FF0000"/>
                </a:solidFill>
              </a:rPr>
              <a:t>读出节奏</a:t>
            </a:r>
            <a:endParaRPr lang="zh-CN" altLang="en-US" sz="4800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08100" y="402590"/>
            <a:ext cx="957580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96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endParaRPr lang="zh-CN" altLang="en-US" sz="960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ctr"/>
            <a:r>
              <a:rPr lang="zh-CN" altLang="en-US" sz="96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谢谢同学们！</a:t>
            </a:r>
            <a:endParaRPr lang="zh-CN" altLang="en-US" sz="960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369800" y="124079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bbb004[1]"/>
          <p:cNvPicPr>
            <a:picLocks noChangeAspect="1"/>
          </p:cNvPicPr>
          <p:nvPr/>
        </p:nvPicPr>
        <p:blipFill>
          <a:blip r:embed="rId1"/>
          <a:srcRect t="7684" b="5258"/>
          <a:stretch>
            <a:fillRect/>
          </a:stretch>
        </p:blipFill>
        <p:spPr>
          <a:xfrm>
            <a:off x="-13335" y="22225"/>
            <a:ext cx="12218670" cy="6813550"/>
          </a:xfrm>
          <a:prstGeom prst="rect">
            <a:avLst/>
          </a:prstGeom>
        </p:spPr>
      </p:pic>
      <p:sp>
        <p:nvSpPr>
          <p:cNvPr id="21507" name="Text Box 9"/>
          <p:cNvSpPr txBox="1"/>
          <p:nvPr/>
        </p:nvSpPr>
        <p:spPr>
          <a:xfrm>
            <a:off x="10394950" y="-319405"/>
            <a:ext cx="2510155" cy="24301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7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8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endParaRPr lang="zh-CN" altLang="en-US" sz="8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9"/>
          <p:cNvSpPr txBox="1"/>
          <p:nvPr/>
        </p:nvSpPr>
        <p:spPr>
          <a:xfrm>
            <a:off x="9745980" y="3937000"/>
            <a:ext cx="31591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7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7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氏</a:t>
            </a:r>
            <a:endParaRPr lang="zh-CN" altLang="en-US" sz="7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9"/>
          <p:cNvSpPr txBox="1"/>
          <p:nvPr/>
        </p:nvSpPr>
        <p:spPr>
          <a:xfrm>
            <a:off x="9182735" y="5135880"/>
            <a:ext cx="315912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7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7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姓氏</a:t>
            </a:r>
            <a:endParaRPr lang="zh-CN" altLang="en-US" sz="7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35900" y="148590"/>
            <a:ext cx="2402840" cy="1962150"/>
          </a:xfrm>
          <a:prstGeom prst="rect">
            <a:avLst/>
          </a:prstGeom>
        </p:spPr>
      </p:pic>
      <p:pic>
        <p:nvPicPr>
          <p:cNvPr id="3" name="图片 10" descr="IMG_2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7370" y="2341245"/>
            <a:ext cx="742315" cy="10083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-2147482614" descr="IMG_2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6270" y="2377440"/>
            <a:ext cx="666115" cy="95504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3410" y="655955"/>
            <a:ext cx="1069911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lǐ    zhānɡ      ɡǔ    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wú     zhào 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李   张     古  吴   赵</a:t>
            </a:r>
            <a:endParaRPr lang="zh-CN" altLang="en-US" sz="6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qián       sūn      zhōu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钱     孙     周</a:t>
            </a:r>
            <a:endParaRPr lang="zh-CN" altLang="en-US" sz="6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wánɡ          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ɡuān 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王  </a:t>
            </a:r>
            <a:r>
              <a:rPr lang="zh-CN" altLang="en-US" sz="60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6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 </a:t>
            </a:r>
            <a:r>
              <a:rPr lang="zh-CN" altLang="en-US" sz="36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bbb004[1]"/>
          <p:cNvPicPr>
            <a:picLocks noChangeAspect="1"/>
          </p:cNvPicPr>
          <p:nvPr/>
        </p:nvPicPr>
        <p:blipFill>
          <a:blip r:embed="rId1"/>
          <a:srcRect t="7684" b="5258"/>
          <a:stretch>
            <a:fillRect/>
          </a:stretch>
        </p:blipFill>
        <p:spPr>
          <a:xfrm>
            <a:off x="-13335" y="22225"/>
            <a:ext cx="12218670" cy="68135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039100" y="1079500"/>
            <a:ext cx="3482975" cy="329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FF0000"/>
                </a:solidFill>
              </a:rPr>
              <a:t>任务单</a:t>
            </a:r>
            <a:endParaRPr lang="zh-CN" altLang="en-US" sz="4000">
              <a:solidFill>
                <a:srgbClr val="FF0000"/>
              </a:solidFill>
            </a:endParaRPr>
          </a:p>
          <a:p>
            <a:pPr algn="l"/>
            <a:r>
              <a:rPr lang="zh-CN" altLang="en-US" sz="4800">
                <a:solidFill>
                  <a:srgbClr val="FF0000"/>
                </a:solidFill>
              </a:rPr>
              <a:t> </a:t>
            </a:r>
            <a:r>
              <a:rPr lang="zh-CN" altLang="en-US" sz="4000">
                <a:solidFill>
                  <a:schemeClr val="tx1"/>
                </a:solidFill>
              </a:rPr>
              <a:t>  </a:t>
            </a:r>
            <a:r>
              <a:rPr lang="zh-CN" altLang="en-US" sz="40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请同学们给儿歌标出小节，并圈出课文中提到的姓氏。</a:t>
            </a:r>
            <a:endParaRPr lang="zh-CN" altLang="en-US" sz="4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bbb004[1]"/>
          <p:cNvPicPr>
            <a:picLocks noChangeAspect="1"/>
          </p:cNvPicPr>
          <p:nvPr/>
        </p:nvPicPr>
        <p:blipFill>
          <a:blip r:embed="rId1"/>
          <a:srcRect t="7684" b="5258"/>
          <a:stretch>
            <a:fillRect/>
          </a:stretch>
        </p:blipFill>
        <p:spPr>
          <a:xfrm>
            <a:off x="151765" y="22225"/>
            <a:ext cx="12218670" cy="681355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2643505" y="4647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755900" y="5155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928870" y="5155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873750" y="5282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464050" y="5709920"/>
            <a:ext cx="140970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688715" y="4774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785360" y="4647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150995" y="6171565"/>
            <a:ext cx="155321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456180" y="6171565"/>
            <a:ext cx="169418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534920" y="5709920"/>
            <a:ext cx="153606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693545" y="958215"/>
            <a:ext cx="949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1.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84960" y="4002405"/>
            <a:ext cx="949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2.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217285" y="249745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134100" y="150431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2" name="图片 31" descr="bbb004[1]"/>
          <p:cNvPicPr>
            <a:picLocks noChangeAspect="1"/>
          </p:cNvPicPr>
          <p:nvPr/>
        </p:nvPicPr>
        <p:blipFill>
          <a:blip r:embed="rId1"/>
          <a:srcRect t="7684" b="5258"/>
          <a:stretch>
            <a:fillRect/>
          </a:stretch>
        </p:blipFill>
        <p:spPr>
          <a:xfrm>
            <a:off x="0" y="22225"/>
            <a:ext cx="12218670" cy="6813550"/>
          </a:xfrm>
          <a:prstGeom prst="rect">
            <a:avLst/>
          </a:prstGeom>
        </p:spPr>
      </p:pic>
      <p:sp>
        <p:nvSpPr>
          <p:cNvPr id="33" name="椭圆 32"/>
          <p:cNvSpPr/>
          <p:nvPr/>
        </p:nvSpPr>
        <p:spPr>
          <a:xfrm>
            <a:off x="5989320" y="249745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873115" y="150431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672840" y="2924810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5989955" y="2924810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5989320" y="33521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3672840" y="33521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357120" y="4647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531235" y="4647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672965" y="4647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357120" y="5155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4672965" y="5155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873115" y="5155565"/>
            <a:ext cx="775335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422525" y="6137275"/>
            <a:ext cx="121666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456180" y="5627370"/>
            <a:ext cx="121666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4231640" y="6137275"/>
            <a:ext cx="121666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231640" y="5582920"/>
            <a:ext cx="1216660" cy="42735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2177415" y="1043305"/>
            <a:ext cx="57848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>
                <a:solidFill>
                  <a:srgbClr val="FF0000"/>
                </a:solidFill>
              </a:rPr>
              <a:t>1</a:t>
            </a:r>
            <a:r>
              <a:rPr lang="en-US" altLang="zh-CN" b="1">
                <a:solidFill>
                  <a:srgbClr val="FF0000"/>
                </a:solidFill>
              </a:rPr>
              <a:t>.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065020" y="4171950"/>
            <a:ext cx="57848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00" b="1">
                <a:solidFill>
                  <a:srgbClr val="FF0000"/>
                </a:solidFill>
              </a:rPr>
              <a:t>2</a:t>
            </a:r>
            <a:r>
              <a:rPr lang="en-US" altLang="zh-CN" b="1">
                <a:solidFill>
                  <a:srgbClr val="FF0000"/>
                </a:solidFill>
              </a:rPr>
              <a:t>.</a:t>
            </a:r>
            <a:endParaRPr lang="en-US" altLang="zh-CN" b="1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21715" y="612140"/>
            <a:ext cx="9175750" cy="4076167"/>
            <a:chOff x="3304" y="2769"/>
            <a:chExt cx="11175" cy="4607"/>
          </a:xfrm>
        </p:grpSpPr>
        <p:grpSp>
          <p:nvGrpSpPr>
            <p:cNvPr id="2" name="组合 1"/>
            <p:cNvGrpSpPr/>
            <p:nvPr/>
          </p:nvGrpSpPr>
          <p:grpSpPr>
            <a:xfrm>
              <a:off x="3304" y="2769"/>
              <a:ext cx="8557" cy="4607"/>
              <a:chOff x="1473" y="3155"/>
              <a:chExt cx="8557" cy="4607"/>
            </a:xfrm>
          </p:grpSpPr>
          <p:sp>
            <p:nvSpPr>
              <p:cNvPr id="20485" name="TextBox 9"/>
              <p:cNvSpPr txBox="1"/>
              <p:nvPr/>
            </p:nvSpPr>
            <p:spPr>
              <a:xfrm>
                <a:off x="1513" y="5410"/>
                <a:ext cx="6012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eaLnBrk="1" hangingPunct="1"/>
                <a:r>
                  <a:rPr lang="zh-CN" altLang="en-US" sz="4000" b="1">
                    <a:solidFill>
                      <a:schemeClr val="bg1"/>
                    </a:solidFill>
                    <a:latin typeface="Calibri" panose="020F0502020204030204"/>
                    <a:ea typeface="宋体" panose="02010600030101010101" pitchFamily="2" charset="-122"/>
                  </a:rPr>
                  <a:t>什 么  李？木子</a:t>
                </a:r>
                <a:r>
                  <a:rPr lang="zh-CN" altLang="en-US" sz="4000" b="1">
                    <a:solidFill>
                      <a:srgbClr val="FF0000"/>
                    </a:solidFill>
                    <a:latin typeface="Calibri" panose="020F0502020204030204"/>
                    <a:ea typeface="宋体" panose="02010600030101010101" pitchFamily="2" charset="-122"/>
                  </a:rPr>
                  <a:t>李</a:t>
                </a:r>
                <a:r>
                  <a:rPr lang="zh-CN" altLang="en-US" sz="4000" b="1">
                    <a:solidFill>
                      <a:schemeClr val="bg1"/>
                    </a:solidFill>
                    <a:latin typeface="Calibri" panose="020F0502020204030204"/>
                    <a:ea typeface="宋体" panose="02010600030101010101" pitchFamily="2" charset="-122"/>
                  </a:rPr>
                  <a:t>。</a:t>
                </a:r>
                <a:endParaRPr lang="zh-CN" altLang="en-US" sz="4000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473" y="3155"/>
                <a:ext cx="7031" cy="5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nǐ x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ì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n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ɡ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 shén me   wǒ  x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ì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n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ɡ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 lǐ</a:t>
                </a:r>
                <a:endPara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513" y="4780"/>
                <a:ext cx="6368" cy="58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sh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é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n me  l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ǐ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    mù  z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ǐ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+mn-ea"/>
                    <a:cs typeface="+mn-cs"/>
                  </a:rPr>
                  <a:t>  l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ǐ</a:t>
                </a:r>
                <a:endParaRPr kumimoji="0" lang="en-US" altLang="zh-CN" sz="2800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489" name="TextBox 9"/>
              <p:cNvSpPr txBox="1"/>
              <p:nvPr/>
            </p:nvSpPr>
            <p:spPr>
              <a:xfrm>
                <a:off x="1513" y="6963"/>
                <a:ext cx="7502" cy="79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lvl="0" eaLnBrk="1" hangingPunct="1"/>
                <a:r>
                  <a:rPr lang="zh-CN" altLang="en-US" sz="4000" b="1">
                    <a:solidFill>
                      <a:schemeClr val="bg1"/>
                    </a:solidFill>
                    <a:latin typeface="Calibri" panose="020F0502020204030204"/>
                    <a:ea typeface="宋体" panose="02010600030101010101" pitchFamily="2" charset="-122"/>
                  </a:rPr>
                  <a:t>他姓  什  么？ 他  姓  张。</a:t>
                </a:r>
                <a:endParaRPr lang="zh-CN" altLang="en-US" sz="4000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605" y="6377"/>
                <a:ext cx="8425" cy="5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tā xìnɡ  shén me  t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ā</a:t>
                </a: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  xìnɡ zh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+mn-cs"/>
                  </a:rPr>
                  <a:t>ā</a:t>
                </a:r>
                <a:r>
                  <a:rPr kumimoji="0" lang="en-US" altLang="zh-CN" sz="2800" b="1" i="0" u="none" strike="noStrike" kern="1200" cap="none" spc="0" normalizeH="0" baseline="0" noProof="0" err="1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ea typeface="宋体" panose="02010600030101010101" pitchFamily="2" charset="-122"/>
                    <a:cs typeface="+mn-cs"/>
                  </a:rPr>
                  <a:t>nɡ</a:t>
                </a:r>
                <a:endParaRPr kumimoji="0" lang="en-US" altLang="zh-CN" sz="2800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0484" name="TextBox 1"/>
            <p:cNvSpPr txBox="1"/>
            <p:nvPr/>
          </p:nvSpPr>
          <p:spPr>
            <a:xfrm>
              <a:off x="3304" y="3471"/>
              <a:ext cx="11175" cy="79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4000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你姓 什 么？我  姓  李。</a:t>
              </a:r>
              <a:endParaRPr lang="zh-CN" altLang="en-US" sz="4000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1506" name="TextBox 9"/>
          <p:cNvSpPr txBox="1"/>
          <p:nvPr/>
        </p:nvSpPr>
        <p:spPr>
          <a:xfrm>
            <a:off x="1273175" y="5316855"/>
            <a:ext cx="608520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4000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rPr>
              <a:t>什 么  张？    弓     长     </a:t>
            </a:r>
            <a:r>
              <a:rPr lang="zh-CN" altLang="en-US" sz="4000" b="1">
                <a:solidFill>
                  <a:srgbClr val="FF0000"/>
                </a:solidFill>
                <a:latin typeface="Calibri" panose="020F0502020204030204"/>
                <a:ea typeface="宋体" panose="02010600030101010101" pitchFamily="2" charset="-122"/>
              </a:rPr>
              <a:t>张</a:t>
            </a:r>
            <a:r>
              <a:rPr lang="zh-CN" altLang="en-US" sz="4000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rPr>
              <a:t>。</a:t>
            </a:r>
            <a:endParaRPr lang="zh-CN" altLang="en-US" sz="4000" b="1">
              <a:solidFill>
                <a:schemeClr val="bg1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64590" y="4691380"/>
            <a:ext cx="7512050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shén me zh</a:t>
            </a:r>
            <a:r>
              <a:rPr lang="zh-CN" altLang="en-US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ā</a:t>
            </a: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  ɡōnɡ ch</a:t>
            </a: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á</a:t>
            </a: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 zh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ā</a:t>
            </a:r>
            <a:r>
              <a:rPr kumimoji="0" lang="en-US" altLang="zh-CN" sz="28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nɡ</a:t>
            </a:r>
            <a:endParaRPr kumimoji="0" lang="en-US" altLang="zh-CN" sz="2800" b="1" i="0" u="none" strike="noStrike" kern="1200" cap="none" spc="0" normalizeH="0" baseline="0" noProof="0" err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855075" y="1517015"/>
            <a:ext cx="4668520" cy="1945640"/>
            <a:chOff x="6190" y="7920"/>
            <a:chExt cx="5345" cy="2470"/>
          </a:xfrm>
        </p:grpSpPr>
        <p:grpSp>
          <p:nvGrpSpPr>
            <p:cNvPr id="18" name="组合 17"/>
            <p:cNvGrpSpPr/>
            <p:nvPr/>
          </p:nvGrpSpPr>
          <p:grpSpPr>
            <a:xfrm>
              <a:off x="6281" y="7987"/>
              <a:ext cx="2913" cy="846"/>
              <a:chOff x="2991321" y="3804099"/>
              <a:chExt cx="1387708" cy="402230"/>
            </a:xfrm>
          </p:grpSpPr>
          <p:cxnSp>
            <p:nvCxnSpPr>
              <p:cNvPr id="15" name="直接箭头连接符 14"/>
              <p:cNvCxnSpPr/>
              <p:nvPr/>
            </p:nvCxnSpPr>
            <p:spPr>
              <a:xfrm>
                <a:off x="2991321" y="4041450"/>
                <a:ext cx="860600" cy="23783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42" name="TextBox 16"/>
              <p:cNvSpPr txBox="1"/>
              <p:nvPr/>
            </p:nvSpPr>
            <p:spPr>
              <a:xfrm>
                <a:off x="3884036" y="3804099"/>
                <a:ext cx="494993" cy="40223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r>
                  <a:rPr lang="zh-CN" altLang="en-US" sz="3735" b="1">
                    <a:solidFill>
                      <a:srgbClr val="FF0000"/>
                    </a:solidFill>
                    <a:latin typeface="黑体" panose="02010609060101010101" charset="-122"/>
                    <a:ea typeface="黑体" panose="02010609060101010101" charset="-122"/>
                  </a:rPr>
                  <a:t>木</a:t>
                </a:r>
                <a:endParaRPr lang="zh-CN" altLang="en-US" sz="373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190" y="9355"/>
              <a:ext cx="3029" cy="846"/>
              <a:chOff x="2976760" y="3914378"/>
              <a:chExt cx="1442209" cy="403453"/>
            </a:xfrm>
          </p:grpSpPr>
          <p:cxnSp>
            <p:nvCxnSpPr>
              <p:cNvPr id="26" name="直接箭头连接符 25"/>
              <p:cNvCxnSpPr/>
              <p:nvPr/>
            </p:nvCxnSpPr>
            <p:spPr>
              <a:xfrm>
                <a:off x="2976760" y="4041075"/>
                <a:ext cx="947569" cy="7634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40" name="TextBox 26"/>
              <p:cNvSpPr txBox="1"/>
              <p:nvPr/>
            </p:nvSpPr>
            <p:spPr>
              <a:xfrm>
                <a:off x="3924205" y="3914378"/>
                <a:ext cx="494764" cy="40345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r>
                  <a:rPr lang="zh-CN" altLang="en-US" sz="3735" b="1">
                    <a:solidFill>
                      <a:srgbClr val="FF0000"/>
                    </a:solidFill>
                    <a:latin typeface="黑体" panose="02010609060101010101" charset="-122"/>
                    <a:ea typeface="黑体" panose="02010609060101010101" charset="-122"/>
                  </a:rPr>
                  <a:t>子</a:t>
                </a:r>
                <a:endParaRPr lang="zh-CN" altLang="en-US" sz="373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1047" y="7920"/>
              <a:ext cx="488" cy="24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eaLnBrk="1" hangingPunct="1"/>
              <a:endParaRPr lang="zh-CN" altLang="en-US" sz="9600" b="1">
                <a:solidFill>
                  <a:srgbClr val="6600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853045" y="1802130"/>
            <a:ext cx="8235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</a:rPr>
              <a:t>李</a:t>
            </a:r>
            <a:endParaRPr lang="zh-CN" altLang="en-US" sz="60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031480" y="3981450"/>
            <a:ext cx="823595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600">
                <a:solidFill>
                  <a:srgbClr val="FF0000"/>
                </a:solidFill>
              </a:rPr>
              <a:t>张</a:t>
            </a:r>
            <a:endParaRPr lang="zh-CN" altLang="en-US" sz="4600">
              <a:solidFill>
                <a:srgbClr val="FF0000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187816" y="3748405"/>
            <a:ext cx="4558029" cy="1568450"/>
            <a:chOff x="6316" y="7920"/>
            <a:chExt cx="5219" cy="2470"/>
          </a:xfrm>
        </p:grpSpPr>
        <p:sp>
          <p:nvSpPr>
            <p:cNvPr id="13" name="TextBox 16"/>
            <p:cNvSpPr txBox="1"/>
            <p:nvPr/>
          </p:nvSpPr>
          <p:spPr>
            <a:xfrm>
              <a:off x="8306" y="8519"/>
              <a:ext cx="1039" cy="10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eaLnBrk="1" hangingPunct="1"/>
              <a:endParaRPr lang="zh-CN" altLang="en-US" sz="3735" b="1">
                <a:solidFill>
                  <a:srgbClr val="00B05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6316" y="8520"/>
              <a:ext cx="3168" cy="1049"/>
              <a:chOff x="3036883" y="3515788"/>
              <a:chExt cx="1508450" cy="500478"/>
            </a:xfrm>
          </p:grpSpPr>
          <p:cxnSp>
            <p:nvCxnSpPr>
              <p:cNvPr id="17" name="直接箭头连接符 16"/>
              <p:cNvCxnSpPr/>
              <p:nvPr/>
            </p:nvCxnSpPr>
            <p:spPr>
              <a:xfrm flipV="1">
                <a:off x="3036883" y="3738594"/>
                <a:ext cx="696907" cy="23378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26"/>
              <p:cNvSpPr txBox="1"/>
              <p:nvPr/>
            </p:nvSpPr>
            <p:spPr>
              <a:xfrm>
                <a:off x="4050569" y="3515788"/>
                <a:ext cx="494764" cy="50047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endParaRPr lang="zh-CN" altLang="en-US" sz="3735" b="1">
                  <a:solidFill>
                    <a:srgbClr val="00B05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sp>
          <p:nvSpPr>
            <p:cNvPr id="22" name="TextBox 20"/>
            <p:cNvSpPr txBox="1"/>
            <p:nvPr/>
          </p:nvSpPr>
          <p:spPr>
            <a:xfrm>
              <a:off x="11047" y="7920"/>
              <a:ext cx="488" cy="24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eaLnBrk="1" hangingPunct="1"/>
              <a:endParaRPr lang="zh-CN" altLang="en-US" sz="9600" b="1">
                <a:solidFill>
                  <a:srgbClr val="6600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0593070" y="4138930"/>
            <a:ext cx="17957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弓</a:t>
            </a:r>
            <a:r>
              <a:rPr lang="en-US" altLang="zh-CN" sz="3600">
                <a:solidFill>
                  <a:srgbClr val="FF0000"/>
                </a:solidFill>
              </a:rPr>
              <a:t>+</a:t>
            </a:r>
            <a:r>
              <a:rPr lang="zh-CN" altLang="en-US" sz="3600">
                <a:solidFill>
                  <a:srgbClr val="FF0000"/>
                </a:solidFill>
              </a:rPr>
              <a:t>长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46415" y="5480050"/>
            <a:ext cx="38080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张   弓   搭  箭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10692609" y="2150816"/>
            <a:ext cx="907555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3735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+</a:t>
            </a:r>
            <a:endParaRPr lang="en-US" altLang="zh-CN" sz="3735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31480" y="4996180"/>
            <a:ext cx="38080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zh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ā</a:t>
            </a:r>
            <a:r>
              <a:rPr lang="zh-CN" altLang="en-US" sz="2400">
                <a:solidFill>
                  <a:srgbClr val="FF0000"/>
                </a:solidFill>
              </a:rPr>
              <a:t>ng gōng d</a:t>
            </a:r>
            <a:r>
              <a:rPr lang="zh-CN" altLang="en-US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ājiàn</a:t>
            </a:r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3" grpId="0"/>
      <p:bldP spid="10" grpId="0"/>
      <p:bldP spid="20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11397615" cy="647700"/>
          </a:xfrm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486535" y="832485"/>
            <a:ext cx="8383905" cy="2261235"/>
            <a:chOff x="1825310" y="842114"/>
            <a:chExt cx="4937439" cy="1695779"/>
          </a:xfrm>
        </p:grpSpPr>
        <p:sp>
          <p:nvSpPr>
            <p:cNvPr id="24601" name="TextBox 9"/>
            <p:cNvSpPr txBox="1"/>
            <p:nvPr/>
          </p:nvSpPr>
          <p:spPr>
            <a:xfrm>
              <a:off x="1894433" y="1218142"/>
              <a:ext cx="4764087" cy="4995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古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月   胡 ，口  天  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吴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825496" y="842114"/>
              <a:ext cx="3360951" cy="376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0" eaLnBrk="1" hangingPunct="1"/>
              <a:r>
                <a:rPr lang="en-US" altLang="zh-CN" sz="2665" b="1">
                  <a:latin typeface="楷体" panose="02010609060101010101" pitchFamily="49" charset="-122"/>
                  <a:ea typeface="楷体" panose="02010609060101010101" pitchFamily="49" charset="-122"/>
                </a:rPr>
                <a:t>ɡǔ yuè hú kǒu tiān wú</a:t>
              </a:r>
              <a:endParaRPr lang="zh-CN" altLang="en-US" sz="2665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603" name="TextBox 9"/>
            <p:cNvSpPr txBox="1"/>
            <p:nvPr/>
          </p:nvSpPr>
          <p:spPr>
            <a:xfrm>
              <a:off x="1998661" y="2038350"/>
              <a:ext cx="4764088" cy="4995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双     人 徐，言 午许。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25310" y="1644061"/>
              <a:ext cx="4850121" cy="376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shu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ā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 rén xú   y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á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 wǔ xǔ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998335" y="1334135"/>
            <a:ext cx="653923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古</a:t>
            </a:r>
            <a:r>
              <a:rPr lang="en-US" altLang="zh-CN" sz="3600">
                <a:solidFill>
                  <a:schemeClr val="accent1"/>
                </a:solidFill>
              </a:rPr>
              <a:t>+</a:t>
            </a:r>
            <a:r>
              <a:rPr lang="zh-CN" altLang="en-US" sz="3600">
                <a:solidFill>
                  <a:schemeClr val="accent1"/>
                </a:solidFill>
              </a:rPr>
              <a:t>月</a:t>
            </a:r>
            <a:r>
              <a:rPr lang="en-US" altLang="zh-CN" sz="3600">
                <a:solidFill>
                  <a:schemeClr val="accent1"/>
                </a:solidFill>
              </a:rPr>
              <a:t>=</a:t>
            </a:r>
            <a:r>
              <a:rPr lang="zh-CN" altLang="en-US" sz="3600">
                <a:solidFill>
                  <a:schemeClr val="accent1"/>
                </a:solidFill>
              </a:rPr>
              <a:t>胡   口</a:t>
            </a:r>
            <a:r>
              <a:rPr lang="en-US" altLang="zh-CN" sz="3600">
                <a:solidFill>
                  <a:schemeClr val="accent1"/>
                </a:solidFill>
              </a:rPr>
              <a:t>+</a:t>
            </a:r>
            <a:r>
              <a:rPr lang="zh-CN" altLang="en-US" sz="3600">
                <a:solidFill>
                  <a:schemeClr val="accent1"/>
                </a:solidFill>
              </a:rPr>
              <a:t>天</a:t>
            </a:r>
            <a:r>
              <a:rPr lang="en-US" altLang="zh-CN" sz="3600">
                <a:solidFill>
                  <a:schemeClr val="accent1"/>
                </a:solidFill>
              </a:rPr>
              <a:t>=</a:t>
            </a:r>
            <a:r>
              <a:rPr lang="zh-CN" altLang="en-US" sz="3600">
                <a:solidFill>
                  <a:srgbClr val="FF0000"/>
                </a:solidFill>
              </a:rPr>
              <a:t>吴</a:t>
            </a:r>
            <a:endParaRPr lang="zh-CN" altLang="en-US" sz="3600">
              <a:solidFill>
                <a:srgbClr val="FF0000"/>
              </a:solidFill>
            </a:endParaRPr>
          </a:p>
          <a:p>
            <a:r>
              <a:rPr lang="zh-CN" altLang="en-US" sz="3600">
                <a:solidFill>
                  <a:schemeClr val="accent1"/>
                </a:solidFill>
              </a:rPr>
              <a:t>                  </a:t>
            </a:r>
            <a:endParaRPr lang="zh-CN" altLang="en-US" sz="3600">
              <a:solidFill>
                <a:schemeClr val="accent1"/>
              </a:solidFill>
            </a:endParaRPr>
          </a:p>
          <a:p>
            <a:r>
              <a:rPr lang="zh-CN" altLang="en-US" sz="3600">
                <a:solidFill>
                  <a:schemeClr val="accent1"/>
                </a:solidFill>
              </a:rPr>
              <a:t>                   讠</a:t>
            </a:r>
            <a:r>
              <a:rPr lang="en-US" altLang="zh-CN" sz="3600">
                <a:solidFill>
                  <a:schemeClr val="accent1"/>
                </a:solidFill>
              </a:rPr>
              <a:t>+</a:t>
            </a:r>
            <a:r>
              <a:rPr lang="zh-CN" altLang="en-US" sz="3600">
                <a:solidFill>
                  <a:schemeClr val="accent1"/>
                </a:solidFill>
              </a:rPr>
              <a:t>午</a:t>
            </a:r>
            <a:r>
              <a:rPr lang="en-US" altLang="zh-CN" sz="3600">
                <a:solidFill>
                  <a:schemeClr val="accent1"/>
                </a:solidFill>
              </a:rPr>
              <a:t>=</a:t>
            </a:r>
            <a:r>
              <a:rPr lang="zh-CN" altLang="en-US" sz="3600">
                <a:solidFill>
                  <a:schemeClr val="accent1"/>
                </a:solidFill>
              </a:rPr>
              <a:t>许</a:t>
            </a:r>
            <a:endParaRPr lang="zh-CN" altLang="en-US" sz="3600">
              <a:solidFill>
                <a:schemeClr val="accent1"/>
              </a:solidFill>
            </a:endParaRPr>
          </a:p>
          <a:p>
            <a:endParaRPr lang="zh-CN" altLang="en-US" sz="360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86535" y="3073400"/>
            <a:ext cx="733869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章   叶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姓什么？我姓</a:t>
            </a:r>
            <a:r>
              <a: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</a:t>
            </a:r>
            <a:r>
              <a: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04010" y="3996690"/>
            <a:ext cx="476758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姓什么？我姓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什么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立早章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4000"/>
          </a:p>
        </p:txBody>
      </p:sp>
      <p:sp>
        <p:nvSpPr>
          <p:cNvPr id="28" name="文本框 27"/>
          <p:cNvSpPr txBox="1"/>
          <p:nvPr/>
        </p:nvSpPr>
        <p:spPr>
          <a:xfrm>
            <a:off x="1781175" y="3864610"/>
            <a:ext cx="476758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姓什么？我姓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叶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什么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叶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口十叶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11397615" cy="647700"/>
          </a:xfrm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470025" y="815975"/>
            <a:ext cx="8383905" cy="2261235"/>
            <a:chOff x="1825310" y="842114"/>
            <a:chExt cx="4937439" cy="1695779"/>
          </a:xfrm>
        </p:grpSpPr>
        <p:sp>
          <p:nvSpPr>
            <p:cNvPr id="24601" name="TextBox 9"/>
            <p:cNvSpPr txBox="1"/>
            <p:nvPr/>
          </p:nvSpPr>
          <p:spPr>
            <a:xfrm>
              <a:off x="1894433" y="1218142"/>
              <a:ext cx="4764087" cy="4995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古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月   胡 ，口  天  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吴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825496" y="842114"/>
              <a:ext cx="3360951" cy="376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0" eaLnBrk="1" hangingPunct="1"/>
              <a:r>
                <a:rPr lang="en-US" altLang="zh-CN" sz="2665" b="1">
                  <a:latin typeface="楷体" panose="02010609060101010101" pitchFamily="49" charset="-122"/>
                  <a:ea typeface="楷体" panose="02010609060101010101" pitchFamily="49" charset="-122"/>
                </a:rPr>
                <a:t>ɡǔ yuè hú kǒu tiān wú</a:t>
              </a:r>
              <a:endParaRPr lang="zh-CN" altLang="en-US" sz="2665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603" name="TextBox 9"/>
            <p:cNvSpPr txBox="1"/>
            <p:nvPr/>
          </p:nvSpPr>
          <p:spPr>
            <a:xfrm>
              <a:off x="1998661" y="2038350"/>
              <a:ext cx="4764088" cy="4995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双     人 徐，言 午许。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25310" y="1644061"/>
              <a:ext cx="4850121" cy="376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shu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ā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 rén xú   y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á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 wǔ xǔ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64960" y="1497965"/>
            <a:ext cx="6539230" cy="276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古</a:t>
            </a:r>
            <a:r>
              <a:rPr lang="en-US" altLang="zh-CN" sz="4000">
                <a:solidFill>
                  <a:schemeClr val="accent1"/>
                </a:solidFill>
              </a:rPr>
              <a:t>+</a:t>
            </a:r>
            <a:r>
              <a:rPr lang="zh-CN" altLang="en-US" sz="4000">
                <a:solidFill>
                  <a:schemeClr val="accent1"/>
                </a:solidFill>
              </a:rPr>
              <a:t>月</a:t>
            </a:r>
            <a:r>
              <a:rPr lang="en-US" altLang="zh-CN" sz="4000">
                <a:solidFill>
                  <a:schemeClr val="accent1"/>
                </a:solidFill>
              </a:rPr>
              <a:t>=</a:t>
            </a:r>
            <a:r>
              <a:rPr lang="zh-CN" altLang="en-US" sz="4000">
                <a:solidFill>
                  <a:schemeClr val="accent1"/>
                </a:solidFill>
              </a:rPr>
              <a:t>胡   口</a:t>
            </a:r>
            <a:r>
              <a:rPr lang="en-US" altLang="zh-CN" sz="4000">
                <a:solidFill>
                  <a:schemeClr val="accent1"/>
                </a:solidFill>
              </a:rPr>
              <a:t>+</a:t>
            </a:r>
            <a:r>
              <a:rPr lang="zh-CN" altLang="en-US" sz="4000">
                <a:solidFill>
                  <a:schemeClr val="accent1"/>
                </a:solidFill>
              </a:rPr>
              <a:t>天</a:t>
            </a:r>
            <a:r>
              <a:rPr lang="en-US" altLang="zh-CN" sz="4000">
                <a:solidFill>
                  <a:schemeClr val="accent1"/>
                </a:solidFill>
              </a:rPr>
              <a:t>=</a:t>
            </a:r>
            <a:r>
              <a:rPr lang="zh-CN" altLang="en-US" sz="4000">
                <a:solidFill>
                  <a:srgbClr val="FF0000"/>
                </a:solidFill>
              </a:rPr>
              <a:t>吴</a:t>
            </a:r>
            <a:endParaRPr lang="zh-CN" altLang="en-US" sz="4000">
              <a:solidFill>
                <a:srgbClr val="FF0000"/>
              </a:solidFill>
            </a:endParaRPr>
          </a:p>
          <a:p>
            <a:r>
              <a:rPr lang="zh-CN" altLang="en-US" sz="4000">
                <a:solidFill>
                  <a:schemeClr val="accent1"/>
                </a:solidFill>
              </a:rPr>
              <a:t>                  讠</a:t>
            </a:r>
            <a:r>
              <a:rPr lang="en-US" altLang="zh-CN" sz="4000">
                <a:solidFill>
                  <a:schemeClr val="accent1"/>
                </a:solidFill>
              </a:rPr>
              <a:t>+</a:t>
            </a:r>
            <a:r>
              <a:rPr lang="zh-CN" altLang="en-US" sz="4000">
                <a:solidFill>
                  <a:schemeClr val="accent1"/>
                </a:solidFill>
              </a:rPr>
              <a:t>午</a:t>
            </a:r>
            <a:r>
              <a:rPr lang="en-US" altLang="zh-CN" sz="4000">
                <a:solidFill>
                  <a:schemeClr val="accent1"/>
                </a:solidFill>
              </a:rPr>
              <a:t>=</a:t>
            </a:r>
            <a:r>
              <a:rPr lang="zh-CN" altLang="en-US" sz="4000">
                <a:solidFill>
                  <a:schemeClr val="accent1"/>
                </a:solidFill>
              </a:rPr>
              <a:t>许</a:t>
            </a:r>
            <a:endParaRPr lang="zh-CN" altLang="en-US" sz="4000">
              <a:solidFill>
                <a:schemeClr val="accent1"/>
              </a:solidFill>
            </a:endParaRPr>
          </a:p>
          <a:p>
            <a:endParaRPr lang="zh-CN" altLang="en-US" sz="4000">
              <a:solidFill>
                <a:schemeClr val="accent1"/>
              </a:solidFill>
            </a:endParaRPr>
          </a:p>
          <a:p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00645" y="3669030"/>
            <a:ext cx="823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古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10201754" y="3782766"/>
            <a:ext cx="907555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3735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+</a:t>
            </a:r>
            <a:endParaRPr lang="en-US" altLang="zh-CN" sz="3735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444865" y="3279775"/>
            <a:ext cx="4668520" cy="1697990"/>
            <a:chOff x="6190" y="7920"/>
            <a:chExt cx="5345" cy="2470"/>
          </a:xfrm>
        </p:grpSpPr>
        <p:grpSp>
          <p:nvGrpSpPr>
            <p:cNvPr id="18" name="组合 17"/>
            <p:cNvGrpSpPr/>
            <p:nvPr/>
          </p:nvGrpSpPr>
          <p:grpSpPr>
            <a:xfrm>
              <a:off x="6281" y="7987"/>
              <a:ext cx="2936" cy="969"/>
              <a:chOff x="2991321" y="3804099"/>
              <a:chExt cx="1398444" cy="460697"/>
            </a:xfrm>
          </p:grpSpPr>
          <p:cxnSp>
            <p:nvCxnSpPr>
              <p:cNvPr id="15" name="直接箭头连接符 14"/>
              <p:cNvCxnSpPr/>
              <p:nvPr/>
            </p:nvCxnSpPr>
            <p:spPr>
              <a:xfrm>
                <a:off x="2991321" y="4041450"/>
                <a:ext cx="860600" cy="23783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42" name="TextBox 16"/>
              <p:cNvSpPr txBox="1"/>
              <p:nvPr/>
            </p:nvSpPr>
            <p:spPr>
              <a:xfrm>
                <a:off x="3884036" y="3804099"/>
                <a:ext cx="494993" cy="4606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r>
                  <a:rPr lang="zh-CN" altLang="en-US" sz="3735" b="1">
                    <a:solidFill>
                      <a:srgbClr val="FF0000"/>
                    </a:solidFill>
                    <a:latin typeface="黑体" panose="02010609060101010101" charset="-122"/>
                    <a:ea typeface="黑体" panose="02010609060101010101" charset="-122"/>
                  </a:rPr>
                  <a:t>十</a:t>
                </a:r>
                <a:endParaRPr lang="zh-CN" altLang="en-US" sz="373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cxnSp>
            <p:nvCxnSpPr>
              <p:cNvPr id="3" name="直接箭头连接符 2"/>
              <p:cNvCxnSpPr/>
              <p:nvPr/>
            </p:nvCxnSpPr>
            <p:spPr>
              <a:xfrm>
                <a:off x="3002057" y="4041450"/>
                <a:ext cx="860600" cy="23783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6"/>
              <p:cNvSpPr txBox="1"/>
              <p:nvPr/>
            </p:nvSpPr>
            <p:spPr>
              <a:xfrm>
                <a:off x="3894772" y="3804099"/>
                <a:ext cx="494993" cy="46069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r>
                  <a:rPr lang="zh-CN" altLang="en-US" sz="3735" b="1">
                    <a:solidFill>
                      <a:srgbClr val="FF0000"/>
                    </a:solidFill>
                    <a:latin typeface="黑体" panose="02010609060101010101" charset="-122"/>
                    <a:ea typeface="黑体" panose="02010609060101010101" charset="-122"/>
                  </a:rPr>
                  <a:t>十</a:t>
                </a:r>
                <a:endParaRPr lang="zh-CN" altLang="en-US" sz="373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190" y="9355"/>
              <a:ext cx="3051" cy="969"/>
              <a:chOff x="2976760" y="3914378"/>
              <a:chExt cx="1452594" cy="462098"/>
            </a:xfrm>
          </p:grpSpPr>
          <p:cxnSp>
            <p:nvCxnSpPr>
              <p:cNvPr id="26" name="直接箭头连接符 25"/>
              <p:cNvCxnSpPr/>
              <p:nvPr/>
            </p:nvCxnSpPr>
            <p:spPr>
              <a:xfrm>
                <a:off x="2976760" y="4041075"/>
                <a:ext cx="947569" cy="7634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540" name="TextBox 26"/>
              <p:cNvSpPr txBox="1"/>
              <p:nvPr/>
            </p:nvSpPr>
            <p:spPr>
              <a:xfrm>
                <a:off x="3924205" y="3914378"/>
                <a:ext cx="494764" cy="4620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r>
                  <a:rPr lang="zh-CN" altLang="en-US" sz="3735" b="1">
                    <a:solidFill>
                      <a:srgbClr val="FF0000"/>
                    </a:solidFill>
                    <a:latin typeface="黑体" panose="02010609060101010101" charset="-122"/>
                    <a:ea typeface="黑体" panose="02010609060101010101" charset="-122"/>
                  </a:rPr>
                  <a:t>口</a:t>
                </a:r>
                <a:endParaRPr lang="zh-CN" altLang="en-US" sz="373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cxnSp>
            <p:nvCxnSpPr>
              <p:cNvPr id="12" name="直接箭头连接符 11"/>
              <p:cNvCxnSpPr/>
              <p:nvPr/>
            </p:nvCxnSpPr>
            <p:spPr>
              <a:xfrm>
                <a:off x="2987145" y="4041075"/>
                <a:ext cx="947569" cy="7634"/>
              </a:xfrm>
              <a:prstGeom prst="straightConnector1">
                <a:avLst/>
              </a:prstGeom>
              <a:ln w="47625">
                <a:solidFill>
                  <a:srgbClr val="FF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26"/>
              <p:cNvSpPr txBox="1"/>
              <p:nvPr/>
            </p:nvSpPr>
            <p:spPr>
              <a:xfrm>
                <a:off x="3934590" y="3914378"/>
                <a:ext cx="494764" cy="46209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lvl="0" eaLnBrk="1" hangingPunct="1"/>
                <a:r>
                  <a:rPr lang="zh-CN" altLang="en-US" sz="3735" b="1">
                    <a:solidFill>
                      <a:srgbClr val="FF0000"/>
                    </a:solidFill>
                    <a:latin typeface="黑体" panose="02010609060101010101" charset="-122"/>
                    <a:ea typeface="黑体" panose="02010609060101010101" charset="-122"/>
                  </a:rPr>
                  <a:t>口</a:t>
                </a:r>
                <a:endParaRPr lang="zh-CN" altLang="en-US" sz="373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1047" y="7920"/>
              <a:ext cx="488" cy="24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lvl="0" eaLnBrk="1" hangingPunct="1"/>
              <a:endParaRPr lang="zh-CN" altLang="en-US" sz="9600" b="1">
                <a:solidFill>
                  <a:srgbClr val="6600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2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5" y="431800"/>
            <a:ext cx="11397615" cy="647700"/>
          </a:xfrm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470025" y="815975"/>
            <a:ext cx="8383905" cy="2261235"/>
            <a:chOff x="1825310" y="842114"/>
            <a:chExt cx="4937439" cy="1695779"/>
          </a:xfrm>
        </p:grpSpPr>
        <p:sp>
          <p:nvSpPr>
            <p:cNvPr id="24601" name="TextBox 9"/>
            <p:cNvSpPr txBox="1"/>
            <p:nvPr/>
          </p:nvSpPr>
          <p:spPr>
            <a:xfrm>
              <a:off x="1894433" y="1218142"/>
              <a:ext cx="4764087" cy="4995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古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月   胡 ，口  天  </a:t>
              </a:r>
              <a:r>
                <a:rPr lang="zh-CN" altLang="en-US" sz="3735" b="1">
                  <a:solidFill>
                    <a:srgbClr val="FF0000"/>
                  </a:solidFill>
                  <a:latin typeface="Calibri" panose="020F0502020204030204"/>
                  <a:ea typeface="宋体" panose="02010600030101010101" pitchFamily="2" charset="-122"/>
                </a:rPr>
                <a:t>吴</a:t>
              </a:r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，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825496" y="842114"/>
              <a:ext cx="3360951" cy="376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0" eaLnBrk="1" hangingPunct="1"/>
              <a:r>
                <a:rPr lang="en-US" altLang="zh-CN" sz="2665" b="1">
                  <a:latin typeface="楷体" panose="02010609060101010101" pitchFamily="49" charset="-122"/>
                  <a:ea typeface="楷体" panose="02010609060101010101" pitchFamily="49" charset="-122"/>
                </a:rPr>
                <a:t>ɡǔ yuè hú kǒu tiān wú</a:t>
              </a:r>
              <a:endParaRPr lang="zh-CN" altLang="en-US" sz="2665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603" name="TextBox 9"/>
            <p:cNvSpPr txBox="1"/>
            <p:nvPr/>
          </p:nvSpPr>
          <p:spPr>
            <a:xfrm>
              <a:off x="1998661" y="2038350"/>
              <a:ext cx="4764088" cy="4995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eaLnBrk="1" hangingPunct="1"/>
              <a:r>
                <a:rPr lang="zh-CN" altLang="en-US" sz="3735" b="1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rPr>
                <a:t>双     人 徐，言 午许。</a:t>
              </a:r>
              <a:endParaRPr lang="zh-CN" altLang="en-US" sz="3735" b="1">
                <a:solidFill>
                  <a:schemeClr val="bg1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25310" y="1644061"/>
              <a:ext cx="4850121" cy="3762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shu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ā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nɡ rén xú   y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á</a:t>
              </a:r>
              <a:r>
                <a:rPr kumimoji="0" lang="en-US" altLang="zh-CN" sz="2665" b="1" i="0" u="none" strike="noStrike" kern="120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宋体" panose="02010600030101010101" pitchFamily="2" charset="-122"/>
                  <a:cs typeface="+mn-cs"/>
                </a:rPr>
                <a:t>n wǔ xǔ</a:t>
              </a:r>
              <a:endParaRPr kumimoji="0" lang="zh-CN" altLang="en-US" sz="26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628130" y="1667510"/>
            <a:ext cx="6539230" cy="2153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>
              <a:solidFill>
                <a:schemeClr val="accent1"/>
              </a:solidFill>
            </a:endParaRPr>
          </a:p>
          <a:p>
            <a:r>
              <a:rPr lang="zh-CN" altLang="en-US" sz="4000">
                <a:solidFill>
                  <a:schemeClr val="accent1"/>
                </a:solidFill>
              </a:rPr>
              <a:t>双人徐</a:t>
            </a:r>
            <a:endParaRPr lang="zh-CN" altLang="en-US" sz="5400">
              <a:solidFill>
                <a:schemeClr val="bg1"/>
              </a:solidFill>
            </a:endParaRPr>
          </a:p>
          <a:p>
            <a:endParaRPr lang="zh-CN" altLang="en-US" sz="540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93150" y="1983740"/>
            <a:ext cx="415226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>
                <a:solidFill>
                  <a:srgbClr val="FF0000"/>
                </a:solidFill>
                <a:sym typeface="+mn-ea"/>
              </a:rPr>
              <a:t>彳</a:t>
            </a:r>
            <a:r>
              <a:rPr lang="zh-CN" altLang="en-US" sz="4000">
                <a:solidFill>
                  <a:schemeClr val="accent1"/>
                </a:solidFill>
                <a:sym typeface="+mn-ea"/>
              </a:rPr>
              <a:t>+余=徐</a:t>
            </a:r>
            <a:endParaRPr lang="zh-CN" altLang="en-US" sz="4000">
              <a:solidFill>
                <a:schemeClr val="accent1"/>
              </a:solidFill>
            </a:endParaRPr>
          </a:p>
          <a:p>
            <a:endParaRPr lang="zh-CN" altLang="en-US" sz="4000"/>
          </a:p>
        </p:txBody>
      </p:sp>
      <p:sp>
        <p:nvSpPr>
          <p:cNvPr id="3" name="文本框 2"/>
          <p:cNvSpPr txBox="1"/>
          <p:nvPr/>
        </p:nvSpPr>
        <p:spPr>
          <a:xfrm>
            <a:off x="1765300" y="2529840"/>
            <a:ext cx="555942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宋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姓什么？我姓</a:t>
            </a:r>
            <a:r>
              <a: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</a:t>
            </a:r>
            <a:r>
              <a: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r>
              <a: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60550" y="4002405"/>
            <a:ext cx="476758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姓什么？我姓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宋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40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什么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宋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r>
              <a:rPr lang="zh-CN" altLang="en-US" sz="40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宝盖宋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40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UNIT_PLACING_PICTURE_USER_VIEWPORT" val="{&quot;height&quot;:3450,&quot;width&quot;:5385}"/>
  <p:tag name="REFSHAPE" val="447944324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1623</Words>
  <Application>WPS 演示</Application>
  <PresentationFormat/>
  <Paragraphs>227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Wingdings</vt:lpstr>
      <vt:lpstr>楷体</vt:lpstr>
      <vt:lpstr>Calibri</vt:lpstr>
      <vt:lpstr>黑体</vt:lpstr>
      <vt:lpstr>华文中宋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2021-04-26T17:37:00Z</cp:lastPrinted>
  <dcterms:created xsi:type="dcterms:W3CDTF">2021-04-26T17:37:00Z</dcterms:created>
  <dcterms:modified xsi:type="dcterms:W3CDTF">2021-07-30T05:39:51Z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